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2" r:id="rId2"/>
  </p:sldIdLst>
  <p:sldSz cx="27432000" cy="18288000"/>
  <p:notesSz cx="32461200" cy="43434000"/>
  <p:embeddedFontLst>
    <p:embeddedFont>
      <p:font typeface="宋体" pitchFamily="2" charset="-122"/>
      <p:regular r:id="rId4"/>
    </p:embeddedFont>
    <p:embeddedFont>
      <p:font typeface="Tahoma" pitchFamily="34" charset="0"/>
      <p:regular r:id="rId5"/>
      <p:bold r:id="rId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28600" algn="l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57200" algn="l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685800" algn="l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914400" algn="l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1143000" algn="l" defTabSz="457200" rtl="0" eaLnBrk="1" latinLnBrk="0" hangingPunct="1">
      <a:defRPr sz="4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1371600" algn="l" defTabSz="457200" rtl="0" eaLnBrk="1" latinLnBrk="0" hangingPunct="1">
      <a:defRPr sz="4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1600200" algn="l" defTabSz="457200" rtl="0" eaLnBrk="1" latinLnBrk="0" hangingPunct="1">
      <a:defRPr sz="4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1828800" algn="l" defTabSz="457200" rtl="0" eaLnBrk="1" latinLnBrk="0" hangingPunct="1">
      <a:defRPr sz="4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3CC33"/>
    <a:srgbClr val="FF3300"/>
    <a:srgbClr val="FFCC00"/>
    <a:srgbClr val="FF9900"/>
    <a:srgbClr val="009900"/>
    <a:srgbClr val="CC0099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21" autoAdjust="0"/>
    <p:restoredTop sz="98046" autoAdjust="0"/>
  </p:normalViewPr>
  <p:slideViewPr>
    <p:cSldViewPr>
      <p:cViewPr>
        <p:scale>
          <a:sx n="60" d="100"/>
          <a:sy n="60" d="100"/>
        </p:scale>
        <p:origin x="3036" y="3984"/>
      </p:cViewPr>
      <p:guideLst>
        <p:guide orient="horz" pos="6347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728" y="-96"/>
      </p:cViewPr>
      <p:guideLst>
        <p:guide orient="horz" pos="13682"/>
        <p:guide pos="10224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14064914" cy="217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63351" tIns="281676" rIns="563351" bIns="281676" numCol="1" anchor="t" anchorCtr="0" compatLnSpc="1">
            <a:prstTxWarp prst="textNoShape">
              <a:avLst/>
            </a:prstTxWarp>
          </a:bodyPr>
          <a:lstStyle>
            <a:lvl1pPr defTabSz="5634270">
              <a:defRPr sz="7000"/>
            </a:lvl1pPr>
          </a:lstStyle>
          <a:p>
            <a:endParaRPr lang="zh-CN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388257" y="2"/>
            <a:ext cx="14064914" cy="217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63351" tIns="281676" rIns="563351" bIns="281676" numCol="1" anchor="t" anchorCtr="0" compatLnSpc="1">
            <a:prstTxWarp prst="textNoShape">
              <a:avLst/>
            </a:prstTxWarp>
          </a:bodyPr>
          <a:lstStyle>
            <a:lvl1pPr algn="r" defTabSz="5634270">
              <a:defRPr sz="7000"/>
            </a:lvl1pPr>
          </a:lstStyle>
          <a:p>
            <a:endParaRPr lang="zh-CN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19550" y="3254375"/>
            <a:ext cx="24422100" cy="16282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249330" y="20642096"/>
            <a:ext cx="25962540" cy="195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63351" tIns="281676" rIns="563351" bIns="2816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1246620"/>
            <a:ext cx="14064914" cy="217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63351" tIns="281676" rIns="563351" bIns="281676" numCol="1" anchor="b" anchorCtr="0" compatLnSpc="1">
            <a:prstTxWarp prst="textNoShape">
              <a:avLst/>
            </a:prstTxWarp>
          </a:bodyPr>
          <a:lstStyle>
            <a:lvl1pPr defTabSz="5634270">
              <a:defRPr sz="7000"/>
            </a:lvl1pPr>
          </a:lstStyle>
          <a:p>
            <a:endParaRPr lang="zh-CN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8388257" y="41246620"/>
            <a:ext cx="14064914" cy="217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63351" tIns="281676" rIns="563351" bIns="281676" numCol="1" anchor="b" anchorCtr="0" compatLnSpc="1">
            <a:prstTxWarp prst="textNoShape">
              <a:avLst/>
            </a:prstTxWarp>
          </a:bodyPr>
          <a:lstStyle>
            <a:lvl1pPr algn="r" defTabSz="5634270">
              <a:defRPr sz="7000"/>
            </a:lvl1pPr>
          </a:lstStyle>
          <a:p>
            <a:fld id="{1347B9AE-4E39-484C-9537-EFC5C93769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55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228600"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457200"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685800"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914400" algn="l" rtl="0" eaLnBrk="0" fontAlgn="base" hangingPunct="0">
      <a:spcBef>
        <a:spcPct val="30000"/>
      </a:spcBef>
      <a:spcAft>
        <a:spcPct val="0"/>
      </a:spcAft>
      <a:defRPr sz="6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5634270" eaLnBrk="0" hangingPunct="0">
              <a:defRPr sz="8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58584" indent="-291763" defTabSz="5634270" eaLnBrk="0" hangingPunct="0">
              <a:defRPr sz="8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67054" indent="-233413" defTabSz="5634270" eaLnBrk="0" hangingPunct="0">
              <a:defRPr sz="8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33874" indent="-233413" defTabSz="5634270" eaLnBrk="0" hangingPunct="0">
              <a:defRPr sz="8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00695" indent="-233413" defTabSz="5634270" eaLnBrk="0" hangingPunct="0">
              <a:defRPr sz="8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67516" indent="-233413" defTabSz="5634270" eaLnBrk="0" fontAlgn="base" hangingPunct="0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34336" indent="-233413" defTabSz="5634270" eaLnBrk="0" fontAlgn="base" hangingPunct="0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01157" indent="-233413" defTabSz="5634270" eaLnBrk="0" fontAlgn="base" hangingPunct="0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67978" indent="-233413" defTabSz="5634270" eaLnBrk="0" fontAlgn="base" hangingPunct="0">
              <a:spcBef>
                <a:spcPct val="0"/>
              </a:spcBef>
              <a:spcAft>
                <a:spcPct val="0"/>
              </a:spcAft>
              <a:defRPr sz="8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6DA2AD2-1B9B-4DFB-BCFD-8DAF5A4C461B}" type="slidenum">
              <a:rPr lang="en-US" altLang="zh-CN" sz="7000"/>
              <a:pPr eaLnBrk="1" hangingPunct="1"/>
              <a:t>1</a:t>
            </a:fld>
            <a:endParaRPr lang="en-US" altLang="zh-CN" sz="70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9550" y="3254375"/>
            <a:ext cx="24422100" cy="16282988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</a:rPr>
              <a:t>Content boxes should have 0.2” of white space between all other boarders, except bottom Gold line (0.1”).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618" y="5681488"/>
            <a:ext cx="23316766" cy="39193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5234" y="10362847"/>
            <a:ext cx="19201535" cy="4674306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  <a:lvl6pPr marL="1143000" indent="0" algn="ctr">
              <a:buNone/>
              <a:defRPr/>
            </a:lvl6pPr>
            <a:lvl7pPr marL="1371600" indent="0" algn="ctr">
              <a:buNone/>
              <a:defRPr/>
            </a:lvl7pPr>
            <a:lvl8pPr marL="1600200" indent="0" algn="ctr">
              <a:buNone/>
              <a:defRPr/>
            </a:lvl8pPr>
            <a:lvl9pPr marL="18288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7BA313-A3CD-4216-B96D-5B23157243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927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24D307-801D-4F6F-BA7D-7122E9594E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580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852" y="732016"/>
            <a:ext cx="6171766" cy="156042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385" y="732016"/>
            <a:ext cx="18413558" cy="156042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085FB6-A836-4D8F-B22F-D06FE7C8AF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74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E13FAA-554B-4884-9ACA-5B54AC3AEF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737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8" y="11751912"/>
            <a:ext cx="23316766" cy="3631847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8" y="7751410"/>
            <a:ext cx="23316766" cy="4000500"/>
          </a:xfrm>
        </p:spPr>
        <p:txBody>
          <a:bodyPr anchor="b"/>
          <a:lstStyle>
            <a:lvl1pPr marL="0" indent="0">
              <a:buNone/>
              <a:defRPr sz="1000"/>
            </a:lvl1pPr>
            <a:lvl2pPr marL="228600" indent="0">
              <a:buNone/>
              <a:defRPr sz="900"/>
            </a:lvl2pPr>
            <a:lvl3pPr marL="457200" indent="0">
              <a:buNone/>
              <a:defRPr sz="800"/>
            </a:lvl3pPr>
            <a:lvl4pPr marL="685800" indent="0">
              <a:buNone/>
              <a:defRPr sz="700"/>
            </a:lvl4pPr>
            <a:lvl5pPr marL="914400" indent="0">
              <a:buNone/>
              <a:defRPr sz="700"/>
            </a:lvl5pPr>
            <a:lvl6pPr marL="1143000" indent="0">
              <a:buNone/>
              <a:defRPr sz="700"/>
            </a:lvl6pPr>
            <a:lvl7pPr marL="1371600" indent="0">
              <a:buNone/>
              <a:defRPr sz="700"/>
            </a:lvl7pPr>
            <a:lvl8pPr marL="1600200" indent="0">
              <a:buNone/>
              <a:defRPr sz="700"/>
            </a:lvl8pPr>
            <a:lvl9pPr marL="182880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84B4E6-1CBA-4DEB-B4CB-813A9083D2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430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384" y="4266847"/>
            <a:ext cx="12292662" cy="1206941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67954" y="4266847"/>
            <a:ext cx="12292662" cy="1206941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5B639E-0BA1-4CC4-943A-D6DA69C75F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142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384" y="4093988"/>
            <a:ext cx="12120563" cy="17056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384" y="5799669"/>
            <a:ext cx="12120563" cy="10536591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4643" y="4093988"/>
            <a:ext cx="12125975" cy="17056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4643" y="5799669"/>
            <a:ext cx="12125975" cy="10536591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0FBD8B-2A74-4A16-928D-D491B10D08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912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D3057-144D-4DC8-B287-99C8247719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759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F3551A-FB8B-49AA-AEA7-A35D1A1ABF0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062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385" y="728488"/>
            <a:ext cx="9024938" cy="3098271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368" y="728488"/>
            <a:ext cx="15335250" cy="1560777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385" y="3826757"/>
            <a:ext cx="9024938" cy="12509500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78E51B-F8C0-44ED-B64C-E1AC00D357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499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297" y="12801426"/>
            <a:ext cx="16458766" cy="1511653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7297" y="1634245"/>
            <a:ext cx="16458766" cy="1097227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7297" y="14313079"/>
            <a:ext cx="16458766" cy="214577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B1A43E-ED31-46D7-8A67-C8F0711DA22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843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384" y="732014"/>
            <a:ext cx="24689234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19441" tIns="109721" rIns="219441" bIns="1097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384" y="4266847"/>
            <a:ext cx="24689234" cy="1206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19441" tIns="109721" rIns="219441" bIns="1097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384" y="16653757"/>
            <a:ext cx="64012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9441" tIns="109721" rIns="219441" bIns="109721" numCol="1" anchor="t" anchorCtr="0" compatLnSpc="1">
            <a:prstTxWarp prst="textNoShape">
              <a:avLst/>
            </a:prstTxWarp>
          </a:bodyPr>
          <a:lstStyle>
            <a:lvl1pPr>
              <a:defRPr sz="3300"/>
            </a:lvl1pPr>
          </a:lstStyle>
          <a:p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72384" y="16653757"/>
            <a:ext cx="86872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9441" tIns="109721" rIns="219441" bIns="109721" numCol="1" anchor="t" anchorCtr="0" compatLnSpc="1">
            <a:prstTxWarp prst="textNoShape">
              <a:avLst/>
            </a:prstTxWarp>
          </a:bodyPr>
          <a:lstStyle>
            <a:lvl1pPr algn="ctr">
              <a:defRPr sz="3300"/>
            </a:lvl1pPr>
          </a:lstStyle>
          <a:p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659384" y="16653757"/>
            <a:ext cx="64012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19441" tIns="109721" rIns="219441" bIns="109721" numCol="1" anchor="t" anchorCtr="0" compatLnSpc="1">
            <a:prstTxWarp prst="textNoShape">
              <a:avLst/>
            </a:prstTxWarp>
          </a:bodyPr>
          <a:lstStyle>
            <a:lvl1pPr algn="r">
              <a:defRPr sz="3300">
                <a:ea typeface="宋体" charset="-122"/>
              </a:defRPr>
            </a:lvl1pPr>
          </a:lstStyle>
          <a:p>
            <a:fld id="{18A62C46-8642-4BAF-9DF2-8FF05620FC1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719" rtl="0" eaLnBrk="0" fontAlgn="base" hangingPunct="0">
        <a:spcBef>
          <a:spcPct val="0"/>
        </a:spcBef>
        <a:spcAft>
          <a:spcPct val="0"/>
        </a:spcAft>
        <a:defRPr sz="10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194719" rtl="0" eaLnBrk="0" fontAlgn="base" hangingPunct="0">
        <a:spcBef>
          <a:spcPct val="0"/>
        </a:spcBef>
        <a:spcAft>
          <a:spcPct val="0"/>
        </a:spcAft>
        <a:defRPr sz="10600">
          <a:solidFill>
            <a:schemeClr val="tx2"/>
          </a:solidFill>
          <a:latin typeface="Arial" pitchFamily="34" charset="0"/>
        </a:defRPr>
      </a:lvl2pPr>
      <a:lvl3pPr algn="ctr" defTabSz="2194719" rtl="0" eaLnBrk="0" fontAlgn="base" hangingPunct="0">
        <a:spcBef>
          <a:spcPct val="0"/>
        </a:spcBef>
        <a:spcAft>
          <a:spcPct val="0"/>
        </a:spcAft>
        <a:defRPr sz="10600">
          <a:solidFill>
            <a:schemeClr val="tx2"/>
          </a:solidFill>
          <a:latin typeface="Arial" pitchFamily="34" charset="0"/>
        </a:defRPr>
      </a:lvl3pPr>
      <a:lvl4pPr algn="ctr" defTabSz="2194719" rtl="0" eaLnBrk="0" fontAlgn="base" hangingPunct="0">
        <a:spcBef>
          <a:spcPct val="0"/>
        </a:spcBef>
        <a:spcAft>
          <a:spcPct val="0"/>
        </a:spcAft>
        <a:defRPr sz="10600">
          <a:solidFill>
            <a:schemeClr val="tx2"/>
          </a:solidFill>
          <a:latin typeface="Arial" pitchFamily="34" charset="0"/>
        </a:defRPr>
      </a:lvl4pPr>
      <a:lvl5pPr algn="ctr" defTabSz="2194719" rtl="0" eaLnBrk="0" fontAlgn="base" hangingPunct="0">
        <a:spcBef>
          <a:spcPct val="0"/>
        </a:spcBef>
        <a:spcAft>
          <a:spcPct val="0"/>
        </a:spcAft>
        <a:defRPr sz="10600">
          <a:solidFill>
            <a:schemeClr val="tx2"/>
          </a:solidFill>
          <a:latin typeface="Arial" pitchFamily="34" charset="0"/>
        </a:defRPr>
      </a:lvl5pPr>
      <a:lvl6pPr marL="228600" algn="ctr" defTabSz="2194719" rtl="0" fontAlgn="base">
        <a:spcBef>
          <a:spcPct val="0"/>
        </a:spcBef>
        <a:spcAft>
          <a:spcPct val="0"/>
        </a:spcAft>
        <a:defRPr sz="10600">
          <a:solidFill>
            <a:schemeClr val="tx2"/>
          </a:solidFill>
          <a:latin typeface="Arial" pitchFamily="34" charset="0"/>
        </a:defRPr>
      </a:lvl6pPr>
      <a:lvl7pPr marL="457200" algn="ctr" defTabSz="2194719" rtl="0" fontAlgn="base">
        <a:spcBef>
          <a:spcPct val="0"/>
        </a:spcBef>
        <a:spcAft>
          <a:spcPct val="0"/>
        </a:spcAft>
        <a:defRPr sz="10600">
          <a:solidFill>
            <a:schemeClr val="tx2"/>
          </a:solidFill>
          <a:latin typeface="Arial" pitchFamily="34" charset="0"/>
        </a:defRPr>
      </a:lvl7pPr>
      <a:lvl8pPr marL="685800" algn="ctr" defTabSz="2194719" rtl="0" fontAlgn="base">
        <a:spcBef>
          <a:spcPct val="0"/>
        </a:spcBef>
        <a:spcAft>
          <a:spcPct val="0"/>
        </a:spcAft>
        <a:defRPr sz="10600">
          <a:solidFill>
            <a:schemeClr val="tx2"/>
          </a:solidFill>
          <a:latin typeface="Arial" pitchFamily="34" charset="0"/>
        </a:defRPr>
      </a:lvl8pPr>
      <a:lvl9pPr marL="914400" algn="ctr" defTabSz="2194719" rtl="0" fontAlgn="base">
        <a:spcBef>
          <a:spcPct val="0"/>
        </a:spcBef>
        <a:spcAft>
          <a:spcPct val="0"/>
        </a:spcAft>
        <a:defRPr sz="10600">
          <a:solidFill>
            <a:schemeClr val="tx2"/>
          </a:solidFill>
          <a:latin typeface="Arial" pitchFamily="34" charset="0"/>
        </a:defRPr>
      </a:lvl9pPr>
    </p:titleStyle>
    <p:bodyStyle>
      <a:lvl1pPr marL="822325" indent="-822325" algn="l" defTabSz="2194719" rtl="0" eaLnBrk="0" fontAlgn="base" hangingPunct="0">
        <a:spcBef>
          <a:spcPct val="20000"/>
        </a:spcBef>
        <a:spcAft>
          <a:spcPct val="0"/>
        </a:spcAft>
        <a:buChar char="•"/>
        <a:defRPr sz="7800">
          <a:solidFill>
            <a:schemeClr val="tx1"/>
          </a:solidFill>
          <a:latin typeface="+mn-lt"/>
          <a:ea typeface="+mn-ea"/>
          <a:cs typeface="+mn-cs"/>
        </a:defRPr>
      </a:lvl1pPr>
      <a:lvl2pPr marL="1781175" indent="-684213" algn="l" defTabSz="2194719" rtl="0" eaLnBrk="0" fontAlgn="base" hangingPunct="0">
        <a:spcBef>
          <a:spcPct val="20000"/>
        </a:spcBef>
        <a:spcAft>
          <a:spcPct val="0"/>
        </a:spcAft>
        <a:buChar char="–"/>
        <a:defRPr sz="6800">
          <a:solidFill>
            <a:schemeClr val="tx1"/>
          </a:solidFill>
          <a:latin typeface="+mn-lt"/>
        </a:defRPr>
      </a:lvl2pPr>
      <a:lvl3pPr marL="2744788" indent="-550069" algn="l" defTabSz="2194719" rtl="0" eaLnBrk="0" fontAlgn="base" hangingPunct="0">
        <a:spcBef>
          <a:spcPct val="20000"/>
        </a:spcBef>
        <a:spcAft>
          <a:spcPct val="0"/>
        </a:spcAft>
        <a:buChar char="•"/>
        <a:defRPr sz="5900">
          <a:solidFill>
            <a:schemeClr val="tx1"/>
          </a:solidFill>
          <a:latin typeface="+mn-lt"/>
        </a:defRPr>
      </a:lvl3pPr>
      <a:lvl4pPr marL="3838575" indent="-546894" algn="l" defTabSz="2194719" rtl="0" eaLnBrk="0" fontAlgn="base" hangingPunct="0">
        <a:spcBef>
          <a:spcPct val="20000"/>
        </a:spcBef>
        <a:spcAft>
          <a:spcPct val="0"/>
        </a:spcAft>
        <a:buChar char="–"/>
        <a:defRPr sz="4700">
          <a:solidFill>
            <a:schemeClr val="tx1"/>
          </a:solidFill>
          <a:latin typeface="+mn-lt"/>
        </a:defRPr>
      </a:lvl4pPr>
      <a:lvl5pPr marL="4939507" indent="-550863" algn="l" defTabSz="2194719" rtl="0" eaLnBrk="0" fontAlgn="base" hangingPunct="0">
        <a:spcBef>
          <a:spcPct val="20000"/>
        </a:spcBef>
        <a:spcAft>
          <a:spcPct val="0"/>
        </a:spcAft>
        <a:buChar char="»"/>
        <a:defRPr sz="4700">
          <a:solidFill>
            <a:schemeClr val="tx1"/>
          </a:solidFill>
          <a:latin typeface="+mn-lt"/>
        </a:defRPr>
      </a:lvl5pPr>
      <a:lvl6pPr marL="5168107" indent="-550863" algn="l" defTabSz="2194719" rtl="0" fontAlgn="base">
        <a:spcBef>
          <a:spcPct val="20000"/>
        </a:spcBef>
        <a:spcAft>
          <a:spcPct val="0"/>
        </a:spcAft>
        <a:buChar char="»"/>
        <a:defRPr sz="4700">
          <a:solidFill>
            <a:schemeClr val="tx1"/>
          </a:solidFill>
          <a:latin typeface="+mn-lt"/>
        </a:defRPr>
      </a:lvl6pPr>
      <a:lvl7pPr marL="5396707" indent="-550863" algn="l" defTabSz="2194719" rtl="0" fontAlgn="base">
        <a:spcBef>
          <a:spcPct val="20000"/>
        </a:spcBef>
        <a:spcAft>
          <a:spcPct val="0"/>
        </a:spcAft>
        <a:buChar char="»"/>
        <a:defRPr sz="4700">
          <a:solidFill>
            <a:schemeClr val="tx1"/>
          </a:solidFill>
          <a:latin typeface="+mn-lt"/>
        </a:defRPr>
      </a:lvl7pPr>
      <a:lvl8pPr marL="5625307" indent="-550863" algn="l" defTabSz="2194719" rtl="0" fontAlgn="base">
        <a:spcBef>
          <a:spcPct val="20000"/>
        </a:spcBef>
        <a:spcAft>
          <a:spcPct val="0"/>
        </a:spcAft>
        <a:buChar char="»"/>
        <a:defRPr sz="4700">
          <a:solidFill>
            <a:schemeClr val="tx1"/>
          </a:solidFill>
          <a:latin typeface="+mn-lt"/>
        </a:defRPr>
      </a:lvl8pPr>
      <a:lvl9pPr marL="5853907" indent="-550863" algn="l" defTabSz="2194719" rtl="0" fontAlgn="base">
        <a:spcBef>
          <a:spcPct val="20000"/>
        </a:spcBef>
        <a:spcAft>
          <a:spcPct val="0"/>
        </a:spcAft>
        <a:buChar char="»"/>
        <a:defRPr sz="4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6"/>
          <p:cNvSpPr>
            <a:spLocks noChangeArrowheads="1"/>
          </p:cNvSpPr>
          <p:nvPr/>
        </p:nvSpPr>
        <p:spPr bwMode="auto">
          <a:xfrm>
            <a:off x="4685175" y="431800"/>
            <a:ext cx="18357705" cy="149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6" tIns="22859" rIns="45716" bIns="22859" anchor="ctr"/>
          <a:lstStyle/>
          <a:p>
            <a:pPr algn="ctr"/>
            <a:r>
              <a:rPr lang="en-AU" altLang="zh-CN" sz="4800" b="1" dirty="0" smtClean="0"/>
              <a:t>Weather and Safety Impact on Bike-Share, Case Study on Capital Bike Share, DC</a:t>
            </a:r>
            <a:endParaRPr lang="en-US" altLang="zh-CN" sz="4800" b="1" dirty="0">
              <a:latin typeface="Tahoma" pitchFamily="34" charset="0"/>
              <a:ea typeface="宋体" charset="-122"/>
              <a:cs typeface="Tahoma" pitchFamily="34" charset="0"/>
            </a:endParaRPr>
          </a:p>
        </p:txBody>
      </p:sp>
      <p:sp>
        <p:nvSpPr>
          <p:cNvPr id="1031" name="Rectangle 497"/>
          <p:cNvSpPr>
            <a:spLocks noChangeArrowheads="1"/>
          </p:cNvSpPr>
          <p:nvPr/>
        </p:nvSpPr>
        <p:spPr bwMode="auto">
          <a:xfrm>
            <a:off x="18685827" y="3128778"/>
            <a:ext cx="8433368" cy="86604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 anchor="ctr"/>
          <a:lstStyle/>
          <a:p>
            <a:endParaRPr lang="zh-CN" altLang="zh-CN" sz="6000"/>
          </a:p>
        </p:txBody>
      </p:sp>
      <p:grpSp>
        <p:nvGrpSpPr>
          <p:cNvPr id="1032" name="Group 50"/>
          <p:cNvGrpSpPr>
            <a:grpSpLocks/>
          </p:cNvGrpSpPr>
          <p:nvPr/>
        </p:nvGrpSpPr>
        <p:grpSpPr bwMode="auto">
          <a:xfrm>
            <a:off x="311728" y="2819402"/>
            <a:ext cx="26808546" cy="177271"/>
            <a:chOff x="457200" y="6992834"/>
            <a:chExt cx="39319200" cy="319091"/>
          </a:xfrm>
        </p:grpSpPr>
        <p:sp>
          <p:nvSpPr>
            <p:cNvPr id="1549" name="Line 528"/>
            <p:cNvSpPr>
              <a:spLocks noChangeShapeType="1"/>
            </p:cNvSpPr>
            <p:nvPr/>
          </p:nvSpPr>
          <p:spPr bwMode="auto">
            <a:xfrm flipV="1">
              <a:off x="457200" y="7311925"/>
              <a:ext cx="39319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6000"/>
            </a:p>
          </p:txBody>
        </p:sp>
        <p:sp>
          <p:nvSpPr>
            <p:cNvPr id="1550" name="Line 529"/>
            <p:cNvSpPr>
              <a:spLocks noChangeShapeType="1"/>
            </p:cNvSpPr>
            <p:nvPr/>
          </p:nvSpPr>
          <p:spPr bwMode="auto">
            <a:xfrm flipV="1">
              <a:off x="457200" y="6992834"/>
              <a:ext cx="39319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6000"/>
            </a:p>
          </p:txBody>
        </p:sp>
        <p:sp>
          <p:nvSpPr>
            <p:cNvPr id="1551" name="Line 568"/>
            <p:cNvSpPr>
              <a:spLocks noChangeShapeType="1"/>
            </p:cNvSpPr>
            <p:nvPr/>
          </p:nvSpPr>
          <p:spPr bwMode="auto">
            <a:xfrm flipV="1">
              <a:off x="457200" y="7153174"/>
              <a:ext cx="39319200" cy="0"/>
            </a:xfrm>
            <a:prstGeom prst="line">
              <a:avLst/>
            </a:prstGeom>
            <a:noFill/>
            <a:ln w="1270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6000"/>
            </a:p>
          </p:txBody>
        </p:sp>
      </p:grpSp>
      <p:sp>
        <p:nvSpPr>
          <p:cNvPr id="1033" name="Line 569"/>
          <p:cNvSpPr>
            <a:spLocks noChangeShapeType="1"/>
          </p:cNvSpPr>
          <p:nvPr/>
        </p:nvSpPr>
        <p:spPr bwMode="auto">
          <a:xfrm flipV="1">
            <a:off x="309564" y="18019889"/>
            <a:ext cx="26808546" cy="0"/>
          </a:xfrm>
          <a:prstGeom prst="line">
            <a:avLst/>
          </a:prstGeom>
          <a:noFill/>
          <a:ln w="1270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20" tIns="22860" rIns="45720" bIns="22860"/>
          <a:lstStyle/>
          <a:p>
            <a:endParaRPr lang="zh-CN" altLang="en-US" sz="6000"/>
          </a:p>
        </p:txBody>
      </p:sp>
      <p:sp>
        <p:nvSpPr>
          <p:cNvPr id="1034" name="Rectangle 570"/>
          <p:cNvSpPr>
            <a:spLocks noChangeArrowheads="1"/>
          </p:cNvSpPr>
          <p:nvPr/>
        </p:nvSpPr>
        <p:spPr bwMode="auto">
          <a:xfrm>
            <a:off x="137160" y="219219"/>
            <a:ext cx="27057495" cy="1793257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 anchor="ctr"/>
          <a:lstStyle/>
          <a:p>
            <a:endParaRPr lang="zh-CN" altLang="zh-CN" sz="6000"/>
          </a:p>
        </p:txBody>
      </p:sp>
      <p:sp>
        <p:nvSpPr>
          <p:cNvPr id="1035" name="Rectangle 839"/>
          <p:cNvSpPr>
            <a:spLocks noChangeArrowheads="1"/>
          </p:cNvSpPr>
          <p:nvPr/>
        </p:nvSpPr>
        <p:spPr bwMode="auto">
          <a:xfrm>
            <a:off x="9532579" y="3128778"/>
            <a:ext cx="8987565" cy="69753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 anchor="ctr"/>
          <a:lstStyle/>
          <a:p>
            <a:endParaRPr lang="zh-CN" altLang="zh-CN" sz="6000"/>
          </a:p>
        </p:txBody>
      </p:sp>
      <p:sp>
        <p:nvSpPr>
          <p:cNvPr id="1546" name="Rectangle 35"/>
          <p:cNvSpPr>
            <a:spLocks noChangeArrowheads="1"/>
          </p:cNvSpPr>
          <p:nvPr/>
        </p:nvSpPr>
        <p:spPr bwMode="auto">
          <a:xfrm>
            <a:off x="623455" y="3250750"/>
            <a:ext cx="8417037" cy="415496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6" tIns="22859" rIns="45716" bIns="22859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2"/>
                </a:solidFill>
                <a:latin typeface="Tahoma" pitchFamily="34" charset="0"/>
                <a:ea typeface="宋体" charset="-122"/>
                <a:cs typeface="Tahoma" pitchFamily="34" charset="0"/>
              </a:rPr>
              <a:t>Objective</a:t>
            </a:r>
            <a:endParaRPr lang="en-US" altLang="zh-CN" sz="1600" dirty="0">
              <a:ea typeface="宋体" charset="-122"/>
            </a:endParaRPr>
          </a:p>
        </p:txBody>
      </p:sp>
      <p:sp>
        <p:nvSpPr>
          <p:cNvPr id="1547" name="Rectangle 501"/>
          <p:cNvSpPr>
            <a:spLocks noChangeArrowheads="1"/>
          </p:cNvSpPr>
          <p:nvPr/>
        </p:nvSpPr>
        <p:spPr bwMode="auto">
          <a:xfrm>
            <a:off x="309563" y="3128780"/>
            <a:ext cx="9102870" cy="24490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 anchor="ctr"/>
          <a:lstStyle/>
          <a:p>
            <a:endParaRPr lang="zh-CN" altLang="zh-CN" sz="6000"/>
          </a:p>
        </p:txBody>
      </p:sp>
      <p:sp>
        <p:nvSpPr>
          <p:cNvPr id="1548" name="TextBox 191"/>
          <p:cNvSpPr txBox="1">
            <a:spLocks noChangeArrowheads="1"/>
          </p:cNvSpPr>
          <p:nvPr/>
        </p:nvSpPr>
        <p:spPr bwMode="auto">
          <a:xfrm>
            <a:off x="623456" y="3924435"/>
            <a:ext cx="8417035" cy="13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tIns="22860" rIns="45720" bIns="22860">
            <a:spAutoFit/>
          </a:bodyPr>
          <a:lstStyle>
            <a:lvl1pPr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42900" lvl="1" eaLnBrk="1" hangingPunct="1">
              <a:spcAft>
                <a:spcPts val="300"/>
              </a:spcAft>
              <a:buFont typeface="Wingdings" pitchFamily="2" charset="2"/>
              <a:buChar char="§"/>
            </a:pPr>
            <a:r>
              <a:rPr lang="en-US" altLang="zh-CN" sz="2000" dirty="0" smtClean="0"/>
              <a:t>Find the effects of Environmental Variables on the Bike Share Demands</a:t>
            </a:r>
          </a:p>
          <a:p>
            <a:pPr marL="342900" lvl="1" eaLnBrk="1" hangingPunct="1">
              <a:spcAft>
                <a:spcPts val="300"/>
              </a:spcAft>
              <a:buFont typeface="Wingdings" pitchFamily="2" charset="2"/>
              <a:buChar char="§"/>
            </a:pPr>
            <a:r>
              <a:rPr lang="en-US" altLang="zh-CN" sz="2000" dirty="0" smtClean="0"/>
              <a:t>Understand the Safety Issues (i.e. Fatal Bike Crashes) with Bike Demand</a:t>
            </a:r>
            <a:endParaRPr lang="en-US" altLang="zh-CN" sz="2000" dirty="0"/>
          </a:p>
        </p:txBody>
      </p:sp>
      <p:sp>
        <p:nvSpPr>
          <p:cNvPr id="1039" name="Rectangle 918"/>
          <p:cNvSpPr>
            <a:spLocks noChangeArrowheads="1"/>
          </p:cNvSpPr>
          <p:nvPr/>
        </p:nvSpPr>
        <p:spPr bwMode="auto">
          <a:xfrm>
            <a:off x="311727" y="5769650"/>
            <a:ext cx="9102870" cy="5888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 anchor="ctr"/>
          <a:lstStyle/>
          <a:p>
            <a:endParaRPr lang="zh-CN" altLang="zh-CN" sz="6000"/>
          </a:p>
        </p:txBody>
      </p:sp>
      <p:sp>
        <p:nvSpPr>
          <p:cNvPr id="1040" name="Rectangle 35"/>
          <p:cNvSpPr>
            <a:spLocks noChangeArrowheads="1"/>
          </p:cNvSpPr>
          <p:nvPr/>
        </p:nvSpPr>
        <p:spPr bwMode="auto">
          <a:xfrm>
            <a:off x="685801" y="5969468"/>
            <a:ext cx="8416636" cy="415496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16" tIns="22859" rIns="45716" bIns="22859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Tahoma" pitchFamily="34" charset="0"/>
                <a:ea typeface="宋体" charset="-122"/>
                <a:cs typeface="Tahoma" pitchFamily="34" charset="0"/>
              </a:rPr>
              <a:t>Data </a:t>
            </a:r>
            <a:r>
              <a:rPr lang="en-US" altLang="zh-CN" sz="2400" b="1" dirty="0" smtClean="0">
                <a:solidFill>
                  <a:schemeClr val="tx2"/>
                </a:solidFill>
                <a:latin typeface="Tahoma" pitchFamily="34" charset="0"/>
                <a:ea typeface="宋体" charset="-122"/>
                <a:cs typeface="Tahoma" pitchFamily="34" charset="0"/>
              </a:rPr>
              <a:t>Set</a:t>
            </a:r>
            <a:endParaRPr lang="en-US" altLang="zh-CN" sz="1600" dirty="0">
              <a:latin typeface="Tahoma" pitchFamily="34" charset="0"/>
              <a:ea typeface="宋体" charset="-122"/>
              <a:cs typeface="Tahoma" pitchFamily="34" charset="0"/>
            </a:endParaRPr>
          </a:p>
        </p:txBody>
      </p:sp>
      <p:sp>
        <p:nvSpPr>
          <p:cNvPr id="1041" name="TextBox 191"/>
          <p:cNvSpPr txBox="1">
            <a:spLocks noChangeArrowheads="1"/>
          </p:cNvSpPr>
          <p:nvPr/>
        </p:nvSpPr>
        <p:spPr bwMode="auto">
          <a:xfrm>
            <a:off x="558421" y="6629401"/>
            <a:ext cx="8608868" cy="485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tIns="22860" rIns="45720" bIns="22860">
            <a:spAutoFit/>
          </a:bodyPr>
          <a:lstStyle>
            <a:lvl1pPr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288925" indent="-2286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Capital Bike Share Data. From 2010 to 2016.</a:t>
            </a:r>
          </a:p>
          <a:p>
            <a:pPr marL="288925" indent="-2286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Bike Share Data set contains:</a:t>
            </a:r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Trip start and end address</a:t>
            </a:r>
            <a:endParaRPr lang="en-US" altLang="zh-CN" sz="2000" dirty="0"/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Trip Start and End time</a:t>
            </a:r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Number of bikes rented or Demand</a:t>
            </a:r>
            <a:endParaRPr lang="en-US" altLang="zh-CN" sz="2000" dirty="0"/>
          </a:p>
          <a:p>
            <a:pPr marL="231775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Weather data containing:</a:t>
            </a:r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Temperature</a:t>
            </a:r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Wind Speed</a:t>
            </a:r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Visibility</a:t>
            </a:r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Rainfall</a:t>
            </a:r>
            <a:endParaRPr lang="en-US" altLang="zh-CN" sz="2000" dirty="0"/>
          </a:p>
          <a:p>
            <a:pPr marL="231775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Crash Data (FARS data set) containing:</a:t>
            </a:r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Number of fatal bike crashes</a:t>
            </a:r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Fatalities in the crash</a:t>
            </a:r>
          </a:p>
          <a:p>
            <a:pPr marL="519113" indent="-177800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2000" dirty="0" smtClean="0"/>
              <a:t>Location of the crash</a:t>
            </a:r>
            <a:endParaRPr lang="en-US" altLang="zh-CN" sz="2000" dirty="0"/>
          </a:p>
        </p:txBody>
      </p:sp>
      <p:sp>
        <p:nvSpPr>
          <p:cNvPr id="1042" name="Rectangle 4"/>
          <p:cNvSpPr>
            <a:spLocks noChangeArrowheads="1"/>
          </p:cNvSpPr>
          <p:nvPr/>
        </p:nvSpPr>
        <p:spPr bwMode="auto">
          <a:xfrm>
            <a:off x="0" y="-207747"/>
            <a:ext cx="923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22860" rIns="45720" bIns="22860" anchor="ctr">
            <a:spAutoFit/>
          </a:bodyPr>
          <a:lstStyle/>
          <a:p>
            <a:r>
              <a:rPr lang="en-US" altLang="zh-CN" sz="1200">
                <a:ea typeface="宋体" charset="-122"/>
              </a:rPr>
              <a:t/>
            </a:r>
            <a:br>
              <a:rPr lang="en-US" altLang="zh-CN" sz="1200">
                <a:ea typeface="宋体" charset="-122"/>
              </a:rPr>
            </a:br>
            <a:endParaRPr lang="en-US" altLang="zh-CN" sz="1200">
              <a:ea typeface="宋体" charset="-122"/>
            </a:endParaRPr>
          </a:p>
        </p:txBody>
      </p:sp>
      <p:sp>
        <p:nvSpPr>
          <p:cNvPr id="1046" name="Text Box 17"/>
          <p:cNvSpPr txBox="1">
            <a:spLocks noChangeArrowheads="1"/>
          </p:cNvSpPr>
          <p:nvPr/>
        </p:nvSpPr>
        <p:spPr bwMode="auto">
          <a:xfrm>
            <a:off x="4350141" y="1991828"/>
            <a:ext cx="19287099" cy="47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16" tIns="22859" rIns="45716" bIns="22859">
            <a:spAutoFit/>
          </a:bodyPr>
          <a:lstStyle>
            <a:lvl1pPr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2800" dirty="0" err="1" smtClean="0">
                <a:ea typeface="宋体" charset="-122"/>
              </a:rPr>
              <a:t>Kamol</a:t>
            </a:r>
            <a:r>
              <a:rPr lang="en-US" altLang="zh-CN" sz="2800" dirty="0" smtClean="0">
                <a:ea typeface="宋体" charset="-122"/>
              </a:rPr>
              <a:t> </a:t>
            </a:r>
            <a:r>
              <a:rPr lang="en-US" altLang="zh-CN" sz="2800" dirty="0" smtClean="0">
                <a:ea typeface="宋体" charset="-122"/>
              </a:rPr>
              <a:t>Roy</a:t>
            </a:r>
            <a:r>
              <a:rPr lang="en-US" altLang="zh-CN" sz="2800" baseline="30000" dirty="0" smtClean="0">
                <a:ea typeface="宋体" charset="-122"/>
              </a:rPr>
              <a:t>1</a:t>
            </a:r>
            <a:r>
              <a:rPr lang="en-US" altLang="zh-CN" sz="2800" dirty="0" smtClean="0">
                <a:ea typeface="宋体" charset="-122"/>
              </a:rPr>
              <a:t>, </a:t>
            </a:r>
            <a:r>
              <a:rPr lang="en-US" altLang="zh-CN" sz="2800" dirty="0" err="1" smtClean="0">
                <a:ea typeface="宋体" charset="-122"/>
              </a:rPr>
              <a:t>Md</a:t>
            </a:r>
            <a:r>
              <a:rPr lang="en-US" altLang="zh-CN" sz="2800" dirty="0" smtClean="0">
                <a:ea typeface="宋体" charset="-122"/>
              </a:rPr>
              <a:t> </a:t>
            </a:r>
            <a:r>
              <a:rPr lang="en-US" altLang="zh-CN" sz="2800" dirty="0" err="1" smtClean="0">
                <a:ea typeface="宋体" charset="-122"/>
              </a:rPr>
              <a:t>Mehedi</a:t>
            </a:r>
            <a:r>
              <a:rPr lang="en-US" altLang="zh-CN" sz="2800" dirty="0" smtClean="0">
                <a:ea typeface="宋体" charset="-122"/>
              </a:rPr>
              <a:t> Hasnat</a:t>
            </a:r>
            <a:r>
              <a:rPr lang="en-US" altLang="zh-CN" sz="2800" baseline="30000" dirty="0" smtClean="0">
                <a:ea typeface="宋体" charset="-122"/>
              </a:rPr>
              <a:t>1</a:t>
            </a:r>
            <a:r>
              <a:rPr lang="en-US" altLang="zh-CN" sz="2800" dirty="0" smtClean="0">
                <a:ea typeface="宋体" charset="-122"/>
              </a:rPr>
              <a:t> and </a:t>
            </a:r>
            <a:r>
              <a:rPr lang="en-US" altLang="zh-CN" sz="2800" dirty="0" err="1" smtClean="0">
                <a:ea typeface="宋体" charset="-122"/>
              </a:rPr>
              <a:t>Kwanghee</a:t>
            </a:r>
            <a:r>
              <a:rPr lang="en-US" altLang="zh-CN" sz="2800" dirty="0" smtClean="0">
                <a:ea typeface="宋体" charset="-122"/>
              </a:rPr>
              <a:t> Won</a:t>
            </a:r>
            <a:r>
              <a:rPr lang="en-US" altLang="zh-CN" sz="2800" baseline="30000" dirty="0" smtClean="0">
                <a:ea typeface="宋体" charset="-122"/>
              </a:rPr>
              <a:t>2</a:t>
            </a:r>
            <a:r>
              <a:rPr lang="en-US" altLang="zh-CN" sz="2800" dirty="0" smtClean="0">
                <a:ea typeface="宋体" charset="-122"/>
              </a:rPr>
              <a:t>, </a:t>
            </a:r>
            <a:r>
              <a:rPr lang="en-US" altLang="zh-CN" sz="2800" baseline="30000" dirty="0" smtClean="0">
                <a:ea typeface="宋体" charset="-122"/>
              </a:rPr>
              <a:t>1</a:t>
            </a:r>
            <a:r>
              <a:rPr lang="en-US" altLang="zh-CN" sz="2800" dirty="0" smtClean="0">
                <a:ea typeface="宋体" charset="-122"/>
              </a:rPr>
              <a:t>University of Central Florida, </a:t>
            </a:r>
            <a:r>
              <a:rPr lang="en-US" altLang="zh-CN" sz="2800" baseline="30000" dirty="0" smtClean="0">
                <a:ea typeface="宋体" charset="-122"/>
              </a:rPr>
              <a:t>2</a:t>
            </a:r>
            <a:r>
              <a:rPr lang="en-US" altLang="zh-CN" sz="2800" dirty="0" smtClean="0">
                <a:ea typeface="宋体" charset="-122"/>
              </a:rPr>
              <a:t> University of Nebraska-Lincoln</a:t>
            </a:r>
            <a:endParaRPr lang="en-US" altLang="zh-CN" sz="2800" dirty="0">
              <a:ea typeface="宋体" charset="-122"/>
            </a:endParaRPr>
          </a:p>
        </p:txBody>
      </p:sp>
      <p:sp>
        <p:nvSpPr>
          <p:cNvPr id="61" name="Text Box 840"/>
          <p:cNvSpPr txBox="1">
            <a:spLocks noChangeArrowheads="1"/>
          </p:cNvSpPr>
          <p:nvPr/>
        </p:nvSpPr>
        <p:spPr bwMode="auto">
          <a:xfrm>
            <a:off x="10238630" y="3251200"/>
            <a:ext cx="7644924" cy="41549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45716" tIns="22859" rIns="45716" bIns="22859">
            <a:spAutoFit/>
          </a:bodyPr>
          <a:lstStyle>
            <a:lvl1pPr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altLang="zh-CN" sz="2400" b="1" dirty="0" smtClean="0"/>
              <a:t>Data Visualization</a:t>
            </a:r>
            <a:endParaRPr lang="zh-CN" altLang="zh-CN" sz="2400" b="1" dirty="0"/>
          </a:p>
        </p:txBody>
      </p:sp>
      <p:sp>
        <p:nvSpPr>
          <p:cNvPr id="79" name="Rectangle 839"/>
          <p:cNvSpPr>
            <a:spLocks noChangeArrowheads="1"/>
          </p:cNvSpPr>
          <p:nvPr/>
        </p:nvSpPr>
        <p:spPr bwMode="auto">
          <a:xfrm>
            <a:off x="18685826" y="12070080"/>
            <a:ext cx="8432283" cy="57607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 anchor="ctr"/>
          <a:lstStyle/>
          <a:p>
            <a:endParaRPr lang="zh-CN" altLang="zh-CN" sz="6000"/>
          </a:p>
        </p:txBody>
      </p:sp>
      <p:sp>
        <p:nvSpPr>
          <p:cNvPr id="80" name="Text Box 840"/>
          <p:cNvSpPr txBox="1">
            <a:spLocks noChangeArrowheads="1"/>
          </p:cNvSpPr>
          <p:nvPr/>
        </p:nvSpPr>
        <p:spPr bwMode="auto">
          <a:xfrm>
            <a:off x="19092634" y="12207240"/>
            <a:ext cx="7576300" cy="415496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16" tIns="22859" rIns="45716" bIns="22859">
            <a:spAutoFit/>
          </a:bodyPr>
          <a:lstStyle>
            <a:lvl1pPr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2400" b="1" dirty="0">
                <a:latin typeface="Tahoma" pitchFamily="34" charset="0"/>
                <a:ea typeface="宋体" charset="-122"/>
                <a:cs typeface="Tahoma" pitchFamily="34" charset="0"/>
              </a:rPr>
              <a:t>Conclusions</a:t>
            </a:r>
          </a:p>
        </p:txBody>
      </p:sp>
      <p:sp>
        <p:nvSpPr>
          <p:cNvPr id="95" name="Rectangle 918"/>
          <p:cNvSpPr>
            <a:spLocks noChangeArrowheads="1"/>
          </p:cNvSpPr>
          <p:nvPr/>
        </p:nvSpPr>
        <p:spPr bwMode="auto">
          <a:xfrm>
            <a:off x="280537" y="11932921"/>
            <a:ext cx="9102870" cy="58978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 anchor="ctr"/>
          <a:lstStyle/>
          <a:p>
            <a:endParaRPr lang="zh-CN" altLang="zh-CN" sz="6000"/>
          </a:p>
        </p:txBody>
      </p:sp>
      <p:sp>
        <p:nvSpPr>
          <p:cNvPr id="111" name="Rectangle 918"/>
          <p:cNvSpPr>
            <a:spLocks noChangeArrowheads="1"/>
          </p:cNvSpPr>
          <p:nvPr/>
        </p:nvSpPr>
        <p:spPr bwMode="auto">
          <a:xfrm>
            <a:off x="9532579" y="10322688"/>
            <a:ext cx="8987565" cy="7508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5720" tIns="22860" rIns="45720" bIns="22860" anchor="ctr"/>
          <a:lstStyle/>
          <a:p>
            <a:endParaRPr lang="zh-CN" altLang="zh-CN" sz="6000"/>
          </a:p>
        </p:txBody>
      </p:sp>
      <p:sp>
        <p:nvSpPr>
          <p:cNvPr id="113" name="Text Box 840"/>
          <p:cNvSpPr txBox="1">
            <a:spLocks noChangeArrowheads="1"/>
          </p:cNvSpPr>
          <p:nvPr/>
        </p:nvSpPr>
        <p:spPr bwMode="auto">
          <a:xfrm>
            <a:off x="9885136" y="10388474"/>
            <a:ext cx="8351910" cy="415496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16" tIns="22859" rIns="45716" bIns="22859">
            <a:spAutoFit/>
          </a:bodyPr>
          <a:lstStyle>
            <a:lvl1pPr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latin typeface="Tahoma" pitchFamily="34" charset="0"/>
                <a:ea typeface="宋体" charset="-122"/>
                <a:cs typeface="Tahoma" pitchFamily="34" charset="0"/>
              </a:rPr>
              <a:t>Demand Prediction</a:t>
            </a:r>
            <a:endParaRPr lang="en-US" altLang="zh-CN" sz="2400" b="1" dirty="0">
              <a:latin typeface="Tahoma" pitchFamily="34" charset="0"/>
              <a:ea typeface="宋体" charset="-122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r="10481" b="15486"/>
          <a:stretch/>
        </p:blipFill>
        <p:spPr>
          <a:xfrm>
            <a:off x="364452" y="548640"/>
            <a:ext cx="3798277" cy="1645920"/>
          </a:xfrm>
          <a:prstGeom prst="rect">
            <a:avLst/>
          </a:prstGeom>
        </p:spPr>
      </p:pic>
      <p:sp>
        <p:nvSpPr>
          <p:cNvPr id="63" name="Text Box 840"/>
          <p:cNvSpPr txBox="1">
            <a:spLocks noChangeArrowheads="1"/>
          </p:cNvSpPr>
          <p:nvPr/>
        </p:nvSpPr>
        <p:spPr bwMode="auto">
          <a:xfrm>
            <a:off x="685800" y="12070080"/>
            <a:ext cx="8351910" cy="415496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16" tIns="22859" rIns="45716" bIns="22859">
            <a:spAutoFit/>
          </a:bodyPr>
          <a:lstStyle>
            <a:lvl1pPr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latin typeface="Tahoma" pitchFamily="34" charset="0"/>
                <a:ea typeface="宋体" charset="-122"/>
                <a:cs typeface="Tahoma" pitchFamily="34" charset="0"/>
              </a:rPr>
              <a:t>Methodology</a:t>
            </a:r>
            <a:endParaRPr lang="en-US" altLang="zh-CN" sz="2400" b="1" dirty="0">
              <a:latin typeface="Tahoma" pitchFamily="34" charset="0"/>
              <a:ea typeface="宋体" charset="-122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918" y="12710160"/>
            <a:ext cx="8608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Demand Estimation using Linear Regression:</a:t>
            </a:r>
          </a:p>
          <a:p>
            <a:endParaRPr lang="en-US" sz="2400" dirty="0"/>
          </a:p>
          <a:p>
            <a:pPr marL="287338"/>
            <a:r>
              <a:rPr lang="en-US" sz="2400" dirty="0"/>
              <a:t>Demand </a:t>
            </a:r>
            <a:r>
              <a:rPr lang="en-US" sz="2400" dirty="0" smtClean="0"/>
              <a:t>= </a:t>
            </a:r>
            <a:r>
              <a:rPr lang="el-GR" sz="2400" dirty="0" smtClean="0"/>
              <a:t>β</a:t>
            </a:r>
            <a:r>
              <a:rPr lang="en-US" sz="2400" baseline="-25000" dirty="0"/>
              <a:t>1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(Temperature) + </a:t>
            </a:r>
            <a:r>
              <a:rPr lang="el-GR" sz="2400" dirty="0" smtClean="0"/>
              <a:t>β</a:t>
            </a:r>
            <a:r>
              <a:rPr lang="en-US" sz="2400" baseline="-25000" dirty="0"/>
              <a:t>2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(Visibility) </a:t>
            </a:r>
            <a:r>
              <a:rPr lang="en-US" sz="2400" dirty="0"/>
              <a:t>+ </a:t>
            </a:r>
            <a:r>
              <a:rPr lang="el-GR" sz="2400" dirty="0" smtClean="0"/>
              <a:t>β</a:t>
            </a:r>
            <a:r>
              <a:rPr lang="en-US" sz="2400" baseline="-25000" dirty="0"/>
              <a:t>3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(Rain fall)</a:t>
            </a:r>
            <a:r>
              <a:rPr lang="en-US" sz="2400" dirty="0"/>
              <a:t> + </a:t>
            </a:r>
            <a:r>
              <a:rPr lang="el-GR" sz="2400" dirty="0" smtClean="0"/>
              <a:t>β</a:t>
            </a:r>
            <a:r>
              <a:rPr lang="en-US" sz="2400" baseline="-25000" dirty="0" smtClean="0"/>
              <a:t>4 </a:t>
            </a:r>
            <a:r>
              <a:rPr lang="en-US" sz="2400" dirty="0" smtClean="0"/>
              <a:t>(Wind Speed)</a:t>
            </a:r>
            <a:r>
              <a:rPr lang="en-US" sz="2400" dirty="0"/>
              <a:t> + </a:t>
            </a:r>
            <a:r>
              <a:rPr lang="el-GR" sz="2400" dirty="0" smtClean="0"/>
              <a:t>β</a:t>
            </a:r>
            <a:r>
              <a:rPr lang="en-US" sz="2400" baseline="-25000" dirty="0" smtClean="0"/>
              <a:t>5 </a:t>
            </a:r>
            <a:r>
              <a:rPr lang="en-US" sz="2400" dirty="0" smtClean="0"/>
              <a:t>(Weekday or Weekend</a:t>
            </a:r>
            <a:r>
              <a:rPr lang="en-US" sz="2400" dirty="0"/>
              <a:t>) + </a:t>
            </a:r>
            <a:r>
              <a:rPr lang="el-GR" sz="2400" dirty="0" smtClean="0"/>
              <a:t>β</a:t>
            </a:r>
            <a:r>
              <a:rPr lang="en-US" sz="2400" baseline="-25000" dirty="0" smtClean="0"/>
              <a:t>6 </a:t>
            </a:r>
            <a:r>
              <a:rPr lang="en-US" sz="2400" dirty="0" smtClean="0"/>
              <a:t>(Month) </a:t>
            </a:r>
          </a:p>
          <a:p>
            <a:endParaRPr lang="en-US" sz="2400" dirty="0" smtClean="0"/>
          </a:p>
          <a:p>
            <a:r>
              <a:rPr lang="en-US" sz="2400" dirty="0" smtClean="0"/>
              <a:t>Classification Number Fatal Crashes: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079909"/>
              </p:ext>
            </p:extLst>
          </p:nvPr>
        </p:nvGraphicFramePr>
        <p:xfrm>
          <a:off x="1127387" y="15544800"/>
          <a:ext cx="753346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732"/>
                <a:gridCol w="3766732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Features:</a:t>
                      </a:r>
                    </a:p>
                  </a:txBody>
                  <a:tcPr marL="105508" marR="105508"/>
                </a:tc>
                <a:tc hMerge="1"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 marL="105508" marR="10550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Day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5508" marR="10550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endParaRPr lang="en-US" sz="2000" dirty="0"/>
                    </a:p>
                  </a:txBody>
                  <a:tcPr marL="105508" marR="10550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Wind Speed</a:t>
                      </a:r>
                      <a:endParaRPr lang="en-US" sz="2000" dirty="0"/>
                    </a:p>
                  </a:txBody>
                  <a:tcPr marL="105508" marR="10550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Rain</a:t>
                      </a:r>
                      <a:r>
                        <a:rPr lang="en-US" sz="2000" baseline="0" dirty="0" smtClean="0"/>
                        <a:t> Fall</a:t>
                      </a:r>
                      <a:endParaRPr lang="en-US" sz="2000" dirty="0"/>
                    </a:p>
                  </a:txBody>
                  <a:tcPr marL="105508" marR="105508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Visibility</a:t>
                      </a:r>
                    </a:p>
                  </a:txBody>
                  <a:tcPr marL="105508" marR="105508"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Demand</a:t>
                      </a:r>
                      <a:endParaRPr lang="en-US" sz="2000" dirty="0"/>
                    </a:p>
                  </a:txBody>
                  <a:tcPr marL="105508" marR="105508"/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50405" y="3737442"/>
            <a:ext cx="835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Demand Trend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864" y="3937498"/>
            <a:ext cx="5586016" cy="2577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451" y="11109960"/>
            <a:ext cx="4800600" cy="4160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7059176"/>
            <a:ext cx="4000385" cy="2862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t="23149" r="3438" b="10761"/>
          <a:stretch/>
        </p:blipFill>
        <p:spPr>
          <a:xfrm>
            <a:off x="22905720" y="3969032"/>
            <a:ext cx="4031801" cy="30718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729" y="440289"/>
            <a:ext cx="1479951" cy="14799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850405" y="4251960"/>
            <a:ext cx="2996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800" dirty="0" smtClean="0"/>
              <a:t>The Demand increases over time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800" dirty="0" smtClean="0"/>
              <a:t>Seasonal variation over the years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13898880" y="7059176"/>
            <a:ext cx="43381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Attraction Centers: Red Points with higher number of returns than rent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Production Center: Green points with higher number of rents than return 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9738360" y="11789271"/>
            <a:ext cx="3963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Correlation Matrix of Variables: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Demand and Temperature is positively correlated.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Crash and Demand is slightly correlated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/>
          </a:p>
        </p:txBody>
      </p:sp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03438"/>
              </p:ext>
            </p:extLst>
          </p:nvPr>
        </p:nvGraphicFramePr>
        <p:xfrm>
          <a:off x="9738360" y="15681960"/>
          <a:ext cx="662940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365"/>
                <a:gridCol w="2535518"/>
                <a:gridCol w="2535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Coefficient (</a:t>
                      </a:r>
                      <a:r>
                        <a:rPr lang="el-GR" sz="1800" dirty="0" smtClean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T-stats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132.118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21.306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Wind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-79.423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-2.953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Visibility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469.091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5.921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368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Rain 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-3200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-6.371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3" name="Text Box 840"/>
          <p:cNvSpPr txBox="1">
            <a:spLocks noChangeArrowheads="1"/>
          </p:cNvSpPr>
          <p:nvPr/>
        </p:nvSpPr>
        <p:spPr bwMode="auto">
          <a:xfrm>
            <a:off x="18996718" y="3251200"/>
            <a:ext cx="7886642" cy="415496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16" tIns="22859" rIns="45716" bIns="22859">
            <a:spAutoFit/>
          </a:bodyPr>
          <a:lstStyle>
            <a:lvl1pPr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389438" eaLnBrk="0" hangingPunct="0"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latin typeface="Tahoma" pitchFamily="34" charset="0"/>
                <a:ea typeface="宋体" charset="-122"/>
                <a:cs typeface="Tahoma" pitchFamily="34" charset="0"/>
              </a:rPr>
              <a:t>Classification of Number of Fatal Crash</a:t>
            </a:r>
            <a:endParaRPr lang="en-US" altLang="zh-CN" sz="2400" b="1" dirty="0">
              <a:latin typeface="Tahoma" pitchFamily="34" charset="0"/>
              <a:ea typeface="宋体" charset="-122"/>
              <a:cs typeface="Tahom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836640" y="4374832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Fatal Crash Cluster:</a:t>
            </a:r>
          </a:p>
          <a:p>
            <a:endParaRPr lang="en-US" sz="1800" dirty="0" smtClean="0"/>
          </a:p>
          <a:p>
            <a:pPr marL="347663" indent="-231775">
              <a:buFont typeface="Wingdings" pitchFamily="2" charset="2"/>
              <a:buChar char="Ø"/>
            </a:pPr>
            <a:r>
              <a:rPr lang="en-US" sz="1800" dirty="0" smtClean="0"/>
              <a:t>11830, Augustine Harman Highway</a:t>
            </a:r>
          </a:p>
          <a:p>
            <a:pPr marL="347663" indent="-231775">
              <a:buFont typeface="Wingdings" pitchFamily="2" charset="2"/>
              <a:buChar char="Ø"/>
            </a:pPr>
            <a:r>
              <a:rPr lang="en-US" sz="1800" dirty="0" smtClean="0"/>
              <a:t>2008, Beaver Road, Hyattsville</a:t>
            </a:r>
          </a:p>
          <a:p>
            <a:pPr marL="347663" indent="-231775">
              <a:buFont typeface="Wingdings" pitchFamily="2" charset="2"/>
              <a:buChar char="Ø"/>
            </a:pPr>
            <a:r>
              <a:rPr lang="en-US" sz="1800" dirty="0" smtClean="0"/>
              <a:t>818 LDA lane, Lonaconing</a:t>
            </a:r>
            <a:endParaRPr lang="en-US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18836640" y="8072795"/>
            <a:ext cx="5760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5750" algn="l"/>
              </a:tabLst>
            </a:pPr>
            <a:r>
              <a:rPr lang="en-US" sz="1800" dirty="0" smtClean="0"/>
              <a:t>Classification Methods:</a:t>
            </a:r>
          </a:p>
          <a:p>
            <a:pPr marL="514350" indent="-285750">
              <a:buFont typeface="Wingdings" pitchFamily="2" charset="2"/>
              <a:buChar char="§"/>
            </a:pPr>
            <a:r>
              <a:rPr lang="en-US" sz="1800" dirty="0" smtClean="0"/>
              <a:t>Logistic Regression</a:t>
            </a:r>
          </a:p>
          <a:p>
            <a:pPr marL="514350" indent="-285750">
              <a:buFont typeface="Wingdings" pitchFamily="2" charset="2"/>
              <a:buChar char="§"/>
            </a:pPr>
            <a:r>
              <a:rPr lang="en-US" sz="1800" dirty="0" smtClean="0"/>
              <a:t>Linear Discriminant Analysis</a:t>
            </a:r>
          </a:p>
          <a:p>
            <a:pPr marL="514350" indent="-285750">
              <a:buFont typeface="Wingdings" pitchFamily="2" charset="2"/>
              <a:buChar char="§"/>
            </a:pPr>
            <a:r>
              <a:rPr lang="en-US" sz="1800" dirty="0" smtClean="0"/>
              <a:t>K-Nearest Neighbor</a:t>
            </a:r>
          </a:p>
          <a:p>
            <a:pPr marL="514350" indent="-285750">
              <a:buFont typeface="Wingdings" pitchFamily="2" charset="2"/>
              <a:buChar char="§"/>
            </a:pPr>
            <a:r>
              <a:rPr lang="en-US" sz="1800" dirty="0" smtClean="0"/>
              <a:t>CART</a:t>
            </a:r>
          </a:p>
          <a:p>
            <a:pPr marL="514350" indent="-285750">
              <a:buFont typeface="Wingdings" pitchFamily="2" charset="2"/>
              <a:buChar char="§"/>
            </a:pPr>
            <a:r>
              <a:rPr lang="en-US" sz="1800" dirty="0" smtClean="0"/>
              <a:t>Naïve Bayes</a:t>
            </a:r>
          </a:p>
          <a:p>
            <a:pPr marL="514350" indent="-285750">
              <a:buFont typeface="Wingdings" pitchFamily="2" charset="2"/>
              <a:buChar char="§"/>
            </a:pPr>
            <a:r>
              <a:rPr lang="en-US" sz="1800" dirty="0" smtClean="0"/>
              <a:t>Support Vector Machine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" r="7272" b="3322"/>
          <a:stretch/>
        </p:blipFill>
        <p:spPr>
          <a:xfrm>
            <a:off x="22434304" y="7361593"/>
            <a:ext cx="4632680" cy="29610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996718" y="10596222"/>
            <a:ext cx="63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LR performs best among all the classifiers.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19038473" y="12847320"/>
            <a:ext cx="784488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800" dirty="0" smtClean="0"/>
              <a:t>Temperature, Wind, Rain Fall and Visibility, all are important factors in predicting the bike ride demand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endParaRPr lang="en-US" sz="1800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800" dirty="0" smtClean="0"/>
              <a:t>Clusters of Fatal Bike crashes show the locations with greater threats. The authorities can focus on improving the safety features on the locations with higher number of fatal crashes and/or fatalities.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endParaRPr lang="en-US" sz="1800" dirty="0" smtClean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800" dirty="0" smtClean="0"/>
              <a:t>Classification techniques can predict the extent of fatal </a:t>
            </a:r>
            <a:r>
              <a:rPr lang="en-US" sz="1800" dirty="0" smtClean="0"/>
              <a:t>crashes given the whether, time (day of week, month of year) and demand. Based on this authorities can:</a:t>
            </a:r>
          </a:p>
          <a:p>
            <a:pPr marL="850900" indent="-330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dirty="0" smtClean="0"/>
              <a:t>Increase awareness about bike ride in extreme weather</a:t>
            </a:r>
          </a:p>
          <a:p>
            <a:pPr marL="850900" indent="-3302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800" dirty="0" smtClean="0"/>
              <a:t>Implement safety measures based on demand of </a:t>
            </a:r>
            <a:r>
              <a:rPr lang="en-US" sz="1800" smtClean="0"/>
              <a:t>stations.</a:t>
            </a:r>
            <a:endParaRPr lang="en-US" sz="18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8996718" y="6446520"/>
            <a:ext cx="3437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Three Classes:</a:t>
            </a:r>
          </a:p>
          <a:p>
            <a:pPr marL="406400" indent="-228600">
              <a:buFont typeface="Arial" pitchFamily="34" charset="0"/>
              <a:buChar char="•"/>
            </a:pPr>
            <a:r>
              <a:rPr lang="en-US" sz="1800" dirty="0" smtClean="0"/>
              <a:t>1 fatality</a:t>
            </a:r>
          </a:p>
          <a:p>
            <a:pPr marL="406400" indent="-228600">
              <a:buFont typeface="Arial" pitchFamily="34" charset="0"/>
              <a:buChar char="•"/>
            </a:pPr>
            <a:r>
              <a:rPr lang="en-US" sz="1800" dirty="0" smtClean="0"/>
              <a:t>2 fatality</a:t>
            </a:r>
          </a:p>
          <a:p>
            <a:pPr marL="406400" indent="-228600">
              <a:buFont typeface="Arial" pitchFamily="34" charset="0"/>
              <a:buChar char="•"/>
            </a:pPr>
            <a:r>
              <a:rPr lang="en-US" sz="1800" dirty="0" smtClean="0"/>
              <a:t>3 or more fatality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9738360" y="15270480"/>
            <a:ext cx="400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Significant Features</a:t>
            </a:r>
            <a:endParaRPr lang="en-US" sz="18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880" y="457200"/>
            <a:ext cx="1466772" cy="1466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8933</TotalTime>
  <Words>457</Words>
  <Application>Microsoft Office PowerPoint</Application>
  <PresentationFormat>Custom</PresentationFormat>
  <Paragraphs>91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宋体</vt:lpstr>
      <vt:lpstr>Wingdings</vt:lpstr>
      <vt:lpstr>Tahoma</vt:lpstr>
      <vt:lpstr>Default Design</vt:lpstr>
      <vt:lpstr>PowerPoint Presentation</vt:lpstr>
    </vt:vector>
  </TitlesOfParts>
  <Company>Texas Transportation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10-1732 TRB Poster</dc:title>
  <dc:creator>Eric A. Hulme</dc:creator>
  <cp:lastModifiedBy>Mehedi</cp:lastModifiedBy>
  <cp:revision>739</cp:revision>
  <cp:lastPrinted>2017-11-08T21:35:07Z</cp:lastPrinted>
  <dcterms:created xsi:type="dcterms:W3CDTF">2004-12-10T16:51:41Z</dcterms:created>
  <dcterms:modified xsi:type="dcterms:W3CDTF">2017-11-09T08:29:45Z</dcterms:modified>
</cp:coreProperties>
</file>